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9309100" cy="705326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FFFF"/>
    <a:srgbClr val="99CCFF"/>
    <a:srgbClr val="0066FF"/>
    <a:srgbClr val="CCCCFF"/>
    <a:srgbClr val="66CCFF"/>
    <a:srgbClr val="0000FF"/>
    <a:srgbClr val="9999FF"/>
    <a:srgbClr val="CC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02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33943" cy="352663"/>
          </a:xfrm>
          <a:prstGeom prst="rect">
            <a:avLst/>
          </a:prstGeom>
        </p:spPr>
        <p:txBody>
          <a:bodyPr vert="horz" lIns="93488" tIns="46744" rIns="93488" bIns="46744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273005" y="0"/>
            <a:ext cx="4033943" cy="352663"/>
          </a:xfrm>
          <a:prstGeom prst="rect">
            <a:avLst/>
          </a:prstGeom>
        </p:spPr>
        <p:txBody>
          <a:bodyPr vert="horz" lIns="93488" tIns="46744" rIns="93488" bIns="46744" rtlCol="0"/>
          <a:lstStyle>
            <a:lvl1pPr algn="r">
              <a:defRPr sz="1200"/>
            </a:lvl1pPr>
          </a:lstStyle>
          <a:p>
            <a:fld id="{79B5B973-1673-40D3-A3F3-9B212F8C70D0}" type="datetimeFigureOut">
              <a:rPr lang="th-TH" smtClean="0"/>
              <a:t>11/11/68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744788" y="528638"/>
            <a:ext cx="3819525" cy="2644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8" tIns="46744" rIns="93488" bIns="46744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30911" y="3350301"/>
            <a:ext cx="7447280" cy="3173968"/>
          </a:xfrm>
          <a:prstGeom prst="rect">
            <a:avLst/>
          </a:prstGeom>
        </p:spPr>
        <p:txBody>
          <a:bodyPr vert="horz" lIns="93488" tIns="46744" rIns="93488" bIns="46744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6699376"/>
            <a:ext cx="4033943" cy="352663"/>
          </a:xfrm>
          <a:prstGeom prst="rect">
            <a:avLst/>
          </a:prstGeom>
        </p:spPr>
        <p:txBody>
          <a:bodyPr vert="horz" lIns="93488" tIns="46744" rIns="93488" bIns="46744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5273005" y="6699376"/>
            <a:ext cx="4033943" cy="352663"/>
          </a:xfrm>
          <a:prstGeom prst="rect">
            <a:avLst/>
          </a:prstGeom>
        </p:spPr>
        <p:txBody>
          <a:bodyPr vert="horz" lIns="93488" tIns="46744" rIns="93488" bIns="46744" rtlCol="0" anchor="b"/>
          <a:lstStyle>
            <a:lvl1pPr algn="r">
              <a:defRPr sz="1200"/>
            </a:lvl1pPr>
          </a:lstStyle>
          <a:p>
            <a:fld id="{FC562BEE-9123-479E-97A3-55A8F0CBC9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3013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2744788" y="528638"/>
            <a:ext cx="3819525" cy="2644775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62BEE-9123-479E-97A3-55A8F0CBC912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579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0EB6-51F8-4097-9363-FA79899A8600}" type="datetimeFigureOut">
              <a:rPr lang="th-TH" smtClean="0"/>
              <a:pPr/>
              <a:t>11/11/68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AD626-A045-4E72-8F9B-749570247FD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ลูกศรเชื่อมต่อแบบตรง 93">
            <a:extLst>
              <a:ext uri="{FF2B5EF4-FFF2-40B4-BE49-F238E27FC236}">
                <a16:creationId xmlns:a16="http://schemas.microsoft.com/office/drawing/2014/main" id="{B370FD20-A0AF-4E77-823E-0761F2BCFB77}"/>
              </a:ext>
            </a:extLst>
          </p:cNvPr>
          <p:cNvCxnSpPr>
            <a:cxnSpLocks/>
          </p:cNvCxnSpPr>
          <p:nvPr/>
        </p:nvCxnSpPr>
        <p:spPr>
          <a:xfrm>
            <a:off x="8913440" y="1594847"/>
            <a:ext cx="0" cy="1351494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ลูกศรเชื่อมต่อแบบตรง 82">
            <a:extLst>
              <a:ext uri="{FF2B5EF4-FFF2-40B4-BE49-F238E27FC236}">
                <a16:creationId xmlns:a16="http://schemas.microsoft.com/office/drawing/2014/main" id="{F1ADC467-27D2-4033-9742-66FF5C78D02C}"/>
              </a:ext>
            </a:extLst>
          </p:cNvPr>
          <p:cNvCxnSpPr/>
          <p:nvPr/>
        </p:nvCxnSpPr>
        <p:spPr>
          <a:xfrm>
            <a:off x="7724267" y="1020916"/>
            <a:ext cx="1583" cy="19156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ลูกศรเชื่อมต่อแบบตรง 80">
            <a:extLst>
              <a:ext uri="{FF2B5EF4-FFF2-40B4-BE49-F238E27FC236}">
                <a16:creationId xmlns:a16="http://schemas.microsoft.com/office/drawing/2014/main" id="{BBA503D8-3565-4131-B01F-61D7EE9CAD5C}"/>
              </a:ext>
            </a:extLst>
          </p:cNvPr>
          <p:cNvCxnSpPr>
            <a:cxnSpLocks/>
          </p:cNvCxnSpPr>
          <p:nvPr/>
        </p:nvCxnSpPr>
        <p:spPr>
          <a:xfrm>
            <a:off x="3080792" y="1599466"/>
            <a:ext cx="0" cy="4091115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ลูกศรเชื่อมต่อแบบตรง 57">
            <a:extLst>
              <a:ext uri="{FF2B5EF4-FFF2-40B4-BE49-F238E27FC236}">
                <a16:creationId xmlns:a16="http://schemas.microsoft.com/office/drawing/2014/main" id="{AA5C12F2-F5A5-462B-8F93-8B94872F9C5D}"/>
              </a:ext>
            </a:extLst>
          </p:cNvPr>
          <p:cNvCxnSpPr>
            <a:cxnSpLocks/>
          </p:cNvCxnSpPr>
          <p:nvPr/>
        </p:nvCxnSpPr>
        <p:spPr>
          <a:xfrm>
            <a:off x="7689304" y="1556792"/>
            <a:ext cx="0" cy="284039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ลูกศรเชื่อมต่อแบบตรง 68">
            <a:extLst>
              <a:ext uri="{FF2B5EF4-FFF2-40B4-BE49-F238E27FC236}">
                <a16:creationId xmlns:a16="http://schemas.microsoft.com/office/drawing/2014/main" id="{F4C71591-EC8B-418F-BC9C-4567E4AB354B}"/>
              </a:ext>
            </a:extLst>
          </p:cNvPr>
          <p:cNvCxnSpPr>
            <a:cxnSpLocks/>
          </p:cNvCxnSpPr>
          <p:nvPr/>
        </p:nvCxnSpPr>
        <p:spPr>
          <a:xfrm>
            <a:off x="9129464" y="1013252"/>
            <a:ext cx="0" cy="54354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ลูกศรเชื่อมต่อแบบตรง 54">
            <a:extLst>
              <a:ext uri="{FF2B5EF4-FFF2-40B4-BE49-F238E27FC236}">
                <a16:creationId xmlns:a16="http://schemas.microsoft.com/office/drawing/2014/main" id="{CDF75122-49F7-4037-AEC3-E04480917C46}"/>
              </a:ext>
            </a:extLst>
          </p:cNvPr>
          <p:cNvCxnSpPr/>
          <p:nvPr/>
        </p:nvCxnSpPr>
        <p:spPr>
          <a:xfrm>
            <a:off x="3440832" y="1005191"/>
            <a:ext cx="1583" cy="19156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7" name="ลูกศรเชื่อมต่อแบบตรง 146"/>
          <p:cNvCxnSpPr/>
          <p:nvPr/>
        </p:nvCxnSpPr>
        <p:spPr>
          <a:xfrm>
            <a:off x="873744" y="1005192"/>
            <a:ext cx="1583" cy="19156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6" name="ลูกศรเชื่อมต่อแบบตรง 145"/>
          <p:cNvCxnSpPr/>
          <p:nvPr/>
        </p:nvCxnSpPr>
        <p:spPr>
          <a:xfrm>
            <a:off x="2144688" y="1011344"/>
            <a:ext cx="1583" cy="19156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5" name="ลูกศรเชื่อมต่อแบบตรง 144"/>
          <p:cNvCxnSpPr/>
          <p:nvPr/>
        </p:nvCxnSpPr>
        <p:spPr>
          <a:xfrm>
            <a:off x="4951417" y="1015968"/>
            <a:ext cx="1583" cy="19156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ลูกศรเชื่อมต่อแบบตรง 76"/>
          <p:cNvCxnSpPr/>
          <p:nvPr/>
        </p:nvCxnSpPr>
        <p:spPr>
          <a:xfrm>
            <a:off x="6321152" y="1013252"/>
            <a:ext cx="1583" cy="19156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3" name="ลูกศรเชื่อมต่อแบบตรง 142"/>
          <p:cNvCxnSpPr>
            <a:cxnSpLocks/>
          </p:cNvCxnSpPr>
          <p:nvPr/>
        </p:nvCxnSpPr>
        <p:spPr>
          <a:xfrm>
            <a:off x="6105128" y="1479150"/>
            <a:ext cx="0" cy="1467191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2" name="ลูกศรเชื่อมต่อแบบตรง 141"/>
          <p:cNvCxnSpPr>
            <a:cxnSpLocks/>
          </p:cNvCxnSpPr>
          <p:nvPr/>
        </p:nvCxnSpPr>
        <p:spPr>
          <a:xfrm>
            <a:off x="4664968" y="1772816"/>
            <a:ext cx="0" cy="1872208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6" name="ลูกศรเชื่อมต่อแบบตรง 115"/>
          <p:cNvCxnSpPr>
            <a:cxnSpLocks/>
          </p:cNvCxnSpPr>
          <p:nvPr/>
        </p:nvCxnSpPr>
        <p:spPr>
          <a:xfrm>
            <a:off x="1712640" y="1844824"/>
            <a:ext cx="0" cy="4091115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ลูกศรเชื่อมต่อแบบตรง 109"/>
          <p:cNvCxnSpPr/>
          <p:nvPr/>
        </p:nvCxnSpPr>
        <p:spPr>
          <a:xfrm>
            <a:off x="344488" y="1772816"/>
            <a:ext cx="0" cy="1008112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095348" y="71416"/>
            <a:ext cx="7772400" cy="333249"/>
          </a:xfrm>
        </p:spPr>
        <p:txBody>
          <a:bodyPr>
            <a:normAutofit fontScale="90000"/>
          </a:bodyPr>
          <a:lstStyle/>
          <a:p>
            <a:r>
              <a:rPr lang="th-TH" sz="2800" b="1" dirty="0">
                <a:cs typeface="+mn-cs"/>
              </a:rPr>
              <a:t>โครงสร้างโรงพยาบาลบางพลี</a:t>
            </a:r>
          </a:p>
        </p:txBody>
      </p:sp>
      <p:sp>
        <p:nvSpPr>
          <p:cNvPr id="4" name="ชื่อเรื่องรอง 2"/>
          <p:cNvSpPr txBox="1">
            <a:spLocks/>
          </p:cNvSpPr>
          <p:nvPr/>
        </p:nvSpPr>
        <p:spPr>
          <a:xfrm>
            <a:off x="1510334" y="1132732"/>
            <a:ext cx="1282426" cy="75430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100" b="1" dirty="0">
                <a:solidFill>
                  <a:schemeClr val="tx1"/>
                </a:solidFill>
              </a:rPr>
              <a:t>รองผู้อำนวยการ</a:t>
            </a:r>
            <a:br>
              <a:rPr lang="th-TH" sz="1100" b="1" dirty="0">
                <a:solidFill>
                  <a:schemeClr val="tx1"/>
                </a:solidFill>
              </a:rPr>
            </a:br>
            <a:r>
              <a:rPr lang="th-TH" sz="1100" b="1" dirty="0">
                <a:solidFill>
                  <a:schemeClr val="tx1"/>
                </a:solidFill>
              </a:rPr>
              <a:t>ฝ่ายการแพทย์</a:t>
            </a:r>
            <a:br>
              <a:rPr lang="th-TH" sz="11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(นพ.สมศักดิ์  ใช้ทรัพย์สถาพร)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ภารกิจด้านบริการทุติยภูมิ-ตติยภูมิ</a:t>
            </a:r>
            <a:endParaRPr lang="th-TH" sz="1050" b="1" dirty="0">
              <a:solidFill>
                <a:schemeClr val="tx1"/>
              </a:solidFill>
            </a:endParaRPr>
          </a:p>
        </p:txBody>
      </p:sp>
      <p:sp>
        <p:nvSpPr>
          <p:cNvPr id="5" name="ชื่อเรื่องรอง 2"/>
          <p:cNvSpPr txBox="1">
            <a:spLocks/>
          </p:cNvSpPr>
          <p:nvPr/>
        </p:nvSpPr>
        <p:spPr>
          <a:xfrm>
            <a:off x="2936776" y="1133463"/>
            <a:ext cx="1147376" cy="762047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050" b="1" dirty="0">
                <a:solidFill>
                  <a:schemeClr val="tx1"/>
                </a:solidFill>
              </a:rPr>
              <a:t>รองผู้อำนวยการ</a:t>
            </a:r>
            <a:br>
              <a:rPr lang="th-TH" sz="1050" b="1" dirty="0">
                <a:solidFill>
                  <a:schemeClr val="tx1"/>
                </a:solidFill>
              </a:rPr>
            </a:br>
            <a:r>
              <a:rPr lang="th-TH" sz="1050" b="1" dirty="0">
                <a:solidFill>
                  <a:schemeClr val="tx1"/>
                </a:solidFill>
              </a:rPr>
              <a:t>ฝ่ายการพยาบาล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(นางสาวจริยา จันทร์เรือง)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1050" b="1" dirty="0">
                <a:solidFill>
                  <a:schemeClr val="tx1"/>
                </a:solidFill>
              </a:rPr>
              <a:t>ภารกิจด้านการพยาบาล</a:t>
            </a:r>
          </a:p>
        </p:txBody>
      </p:sp>
      <p:sp>
        <p:nvSpPr>
          <p:cNvPr id="6" name="ชื่อเรื่องรอง 2"/>
          <p:cNvSpPr txBox="1">
            <a:spLocks/>
          </p:cNvSpPr>
          <p:nvPr/>
        </p:nvSpPr>
        <p:spPr>
          <a:xfrm>
            <a:off x="264531" y="1131986"/>
            <a:ext cx="1078225" cy="75430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100" b="1" dirty="0">
                <a:solidFill>
                  <a:schemeClr val="tx1"/>
                </a:solidFill>
              </a:rPr>
              <a:t>รองผู้อำนวยการ</a:t>
            </a:r>
            <a:br>
              <a:rPr lang="th-TH" sz="1100" b="1" dirty="0">
                <a:solidFill>
                  <a:schemeClr val="tx1"/>
                </a:solidFill>
              </a:rPr>
            </a:br>
            <a:r>
              <a:rPr lang="th-TH" sz="1100" b="1" dirty="0">
                <a:solidFill>
                  <a:schemeClr val="tx1"/>
                </a:solidFill>
              </a:rPr>
              <a:t>ฝ่ายบริหาร</a:t>
            </a:r>
            <a:br>
              <a:rPr lang="th-TH" sz="1100" b="1" dirty="0">
                <a:solidFill>
                  <a:schemeClr val="tx1"/>
                </a:solidFill>
              </a:rPr>
            </a:br>
            <a:r>
              <a:rPr lang="th-TH" sz="1100" b="1" dirty="0">
                <a:solidFill>
                  <a:schemeClr val="tx1"/>
                </a:solidFill>
              </a:rPr>
              <a:t>(นายธนิต ปานรอด)</a:t>
            </a:r>
            <a:br>
              <a:rPr lang="th-TH" sz="1100" b="1" dirty="0">
                <a:solidFill>
                  <a:schemeClr val="tx1"/>
                </a:solidFill>
              </a:rPr>
            </a:br>
            <a:r>
              <a:rPr lang="th-TH" sz="1050" b="1" dirty="0">
                <a:solidFill>
                  <a:schemeClr val="tx1"/>
                </a:solidFill>
              </a:rPr>
              <a:t>ภารกิจด้านอำนวยการ</a:t>
            </a:r>
            <a:endParaRPr lang="th-TH" sz="1100" b="1" dirty="0">
              <a:solidFill>
                <a:schemeClr val="tx1"/>
              </a:solidFill>
            </a:endParaRPr>
          </a:p>
        </p:txBody>
      </p:sp>
      <p:sp>
        <p:nvSpPr>
          <p:cNvPr id="7" name="ชื่อเรื่องรอง 2"/>
          <p:cNvSpPr txBox="1">
            <a:spLocks/>
          </p:cNvSpPr>
          <p:nvPr/>
        </p:nvSpPr>
        <p:spPr>
          <a:xfrm>
            <a:off x="5787073" y="1135699"/>
            <a:ext cx="1109516" cy="75133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หัวหน้า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ภารกิจด้านบริการปฐมภูมิ</a:t>
            </a:r>
            <a:br>
              <a:rPr lang="th-TH" sz="105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(นางสาวธิดา สกุลพิพัฒน์)</a:t>
            </a:r>
            <a:endParaRPr lang="th-TH" sz="1100" b="1" dirty="0">
              <a:solidFill>
                <a:schemeClr val="tx1"/>
              </a:solidFill>
            </a:endParaRPr>
          </a:p>
        </p:txBody>
      </p:sp>
      <p:sp>
        <p:nvSpPr>
          <p:cNvPr id="8" name="ชื่อเรื่องรอง 2"/>
          <p:cNvSpPr txBox="1">
            <a:spLocks/>
          </p:cNvSpPr>
          <p:nvPr/>
        </p:nvSpPr>
        <p:spPr>
          <a:xfrm>
            <a:off x="4293848" y="1131985"/>
            <a:ext cx="1307224" cy="75163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หัวหน้า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ภารกิจด้าน พรส.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(นางสาวณัฐชยา เข็มนาค)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ภารกิจด้านพัฒนาระบบบริการและสนับสนุนบริการสุขภาพ</a:t>
            </a:r>
          </a:p>
        </p:txBody>
      </p:sp>
      <p:sp>
        <p:nvSpPr>
          <p:cNvPr id="9" name="ชื่อเรื่องรอง 2"/>
          <p:cNvSpPr txBox="1">
            <a:spLocks/>
          </p:cNvSpPr>
          <p:nvPr/>
        </p:nvSpPr>
        <p:spPr>
          <a:xfrm>
            <a:off x="3211087" y="2062263"/>
            <a:ext cx="1237857" cy="470354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defRPr/>
            </a:pPr>
            <a:r>
              <a:rPr lang="th-TH" sz="1000" b="1" dirty="0">
                <a:solidFill>
                  <a:schemeClr val="tx1"/>
                </a:solidFill>
              </a:rPr>
              <a:t>ผู้ช่วยผู้อำนวยการ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ด้านสวัสดิการ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(นางสาวกนกกานต์ พัฒนพิบูล)</a:t>
            </a:r>
            <a:endParaRPr lang="th-TH" sz="1000" b="1" dirty="0">
              <a:solidFill>
                <a:schemeClr val="tx1"/>
              </a:solidFill>
            </a:endParaRPr>
          </a:p>
        </p:txBody>
      </p:sp>
      <p:sp>
        <p:nvSpPr>
          <p:cNvPr id="11" name="ชื่อเรื่องรอง 2"/>
          <p:cNvSpPr txBox="1">
            <a:spLocks/>
          </p:cNvSpPr>
          <p:nvPr/>
        </p:nvSpPr>
        <p:spPr>
          <a:xfrm>
            <a:off x="1842935" y="2060848"/>
            <a:ext cx="1093841" cy="470354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ผู้ช่วยผู้อำนวยการ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ด้านตรวจสอบภายใน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(นางกิตติยา </a:t>
            </a:r>
            <a:r>
              <a:rPr lang="th-TH" sz="1000" b="1" dirty="0" err="1">
                <a:solidFill>
                  <a:schemeClr val="tx1"/>
                </a:solidFill>
              </a:rPr>
              <a:t>ปิ</a:t>
            </a:r>
            <a:r>
              <a:rPr lang="th-TH" sz="1000" b="1" dirty="0">
                <a:solidFill>
                  <a:schemeClr val="tx1"/>
                </a:solidFill>
              </a:rPr>
              <a:t>ติวรยุทธ)</a:t>
            </a:r>
          </a:p>
        </p:txBody>
      </p:sp>
      <p:sp>
        <p:nvSpPr>
          <p:cNvPr id="12" name="ชื่อเรื่องรอง 2"/>
          <p:cNvSpPr txBox="1">
            <a:spLocks/>
          </p:cNvSpPr>
          <p:nvPr/>
        </p:nvSpPr>
        <p:spPr>
          <a:xfrm>
            <a:off x="4808984" y="2060848"/>
            <a:ext cx="1213250" cy="470354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ผู้ช่วยผู้อำนวยการ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ด้านประกันสุขภาพ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spc="-30" dirty="0">
                <a:solidFill>
                  <a:schemeClr val="tx1"/>
                </a:solidFill>
              </a:rPr>
              <a:t>(นาย</a:t>
            </a:r>
            <a:r>
              <a:rPr lang="th-TH" sz="1000" b="1" dirty="0">
                <a:solidFill>
                  <a:schemeClr val="tx1"/>
                </a:solidFill>
              </a:rPr>
              <a:t>ธนวัฒน์ เต็งศิริโกมล</a:t>
            </a:r>
            <a:r>
              <a:rPr lang="th-TH" sz="1000" b="1" spc="-3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3" name="ชื่อเรื่องรอง 2"/>
          <p:cNvSpPr txBox="1">
            <a:spLocks/>
          </p:cNvSpPr>
          <p:nvPr/>
        </p:nvSpPr>
        <p:spPr>
          <a:xfrm>
            <a:off x="488504" y="2060848"/>
            <a:ext cx="1093841" cy="470354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ผู้ช่วยผู้อำนวยการ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spc="-50" dirty="0">
                <a:solidFill>
                  <a:schemeClr val="tx1"/>
                </a:solidFill>
              </a:rPr>
              <a:t>ด้านอาคารสถานที่และสิ่งแวดล้อม</a:t>
            </a:r>
            <a:br>
              <a:rPr lang="th-TH" sz="7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(นาย</a:t>
            </a:r>
            <a:r>
              <a:rPr lang="th-TH" sz="1000" b="1" dirty="0" err="1">
                <a:solidFill>
                  <a:schemeClr val="tx1"/>
                </a:solidFill>
              </a:rPr>
              <a:t>นพดล</a:t>
            </a:r>
            <a:r>
              <a:rPr lang="th-TH" sz="1000" b="1" dirty="0">
                <a:solidFill>
                  <a:schemeClr val="tx1"/>
                </a:solidFill>
              </a:rPr>
              <a:t> ทับเปรม)</a:t>
            </a:r>
            <a:endParaRPr lang="th-TH" sz="900" b="1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74207" y="408199"/>
            <a:ext cx="3357586" cy="500990"/>
          </a:xfr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32500" lnSpcReduction="20000"/>
          </a:bodyPr>
          <a:lstStyle/>
          <a:p>
            <a:r>
              <a:rPr lang="th-TH" sz="4200" b="1" dirty="0">
                <a:solidFill>
                  <a:schemeClr val="tx1"/>
                </a:solidFill>
              </a:rPr>
              <a:t>นายเสาร์  </a:t>
            </a:r>
            <a:r>
              <a:rPr lang="th-TH" sz="4200" b="1" dirty="0" err="1">
                <a:solidFill>
                  <a:schemeClr val="tx1"/>
                </a:solidFill>
              </a:rPr>
              <a:t>ปัญจ</a:t>
            </a:r>
            <a:r>
              <a:rPr lang="th-TH" sz="4200" b="1" dirty="0">
                <a:solidFill>
                  <a:schemeClr val="tx1"/>
                </a:solidFill>
              </a:rPr>
              <a:t>พง</a:t>
            </a:r>
            <a:r>
              <a:rPr lang="th-TH" sz="4200" b="1" dirty="0" err="1">
                <a:solidFill>
                  <a:schemeClr val="tx1"/>
                </a:solidFill>
              </a:rPr>
              <a:t>ษ์</a:t>
            </a:r>
            <a:endParaRPr lang="th-TH" sz="4200" b="1" dirty="0">
              <a:solidFill>
                <a:schemeClr val="tx1"/>
              </a:solidFill>
            </a:endParaRPr>
          </a:p>
          <a:p>
            <a:r>
              <a:rPr lang="th-TH" sz="4200" b="1" dirty="0">
                <a:solidFill>
                  <a:schemeClr val="tx1"/>
                </a:solidFill>
              </a:rPr>
              <a:t>ผู้อำนวยการโรงพยาบาลบางพลี</a:t>
            </a:r>
          </a:p>
        </p:txBody>
      </p:sp>
      <p:sp>
        <p:nvSpPr>
          <p:cNvPr id="20" name="ชื่อเรื่องรอง 2"/>
          <p:cNvSpPr txBox="1">
            <a:spLocks/>
          </p:cNvSpPr>
          <p:nvPr/>
        </p:nvSpPr>
        <p:spPr>
          <a:xfrm>
            <a:off x="2929170" y="2712549"/>
            <a:ext cx="1447766" cy="40313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1. กลุ่มงานการพยาบาลผู้ป่วย  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อุบัติเหตุและฉุกเฉิน</a:t>
            </a:r>
          </a:p>
          <a:p>
            <a:pPr>
              <a:spcBef>
                <a:spcPct val="20000"/>
              </a:spcBef>
              <a:defRPr/>
            </a:pPr>
            <a:r>
              <a:rPr lang="th-TH" sz="900" b="1" spc="-50" dirty="0">
                <a:solidFill>
                  <a:schemeClr val="tx1"/>
                </a:solidFill>
              </a:rPr>
              <a:t>2. กลุ่มงานการพยาบาลผู้ป่วยนอก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spc="-50" dirty="0">
                <a:solidFill>
                  <a:schemeClr val="tx1"/>
                </a:solidFill>
              </a:rPr>
              <a:t>3. กลุ่มงานการพยาบาลผู้ป่วยหนัก</a:t>
            </a:r>
          </a:p>
          <a:p>
            <a:pPr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4. กลุ่มงานการพยาบาลผู้คลอด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spc="-30" dirty="0">
                <a:solidFill>
                  <a:schemeClr val="tx1"/>
                </a:solidFill>
              </a:rPr>
              <a:t>5. กลุ่มงานการพยาบาลผู้ป่วย</a:t>
            </a:r>
            <a:br>
              <a:rPr lang="th-TH" sz="900" b="1" spc="-30" dirty="0">
                <a:solidFill>
                  <a:schemeClr val="tx1"/>
                </a:solidFill>
              </a:rPr>
            </a:br>
            <a:r>
              <a:rPr lang="th-TH" sz="900" b="1" spc="-30" dirty="0">
                <a:solidFill>
                  <a:schemeClr val="tx1"/>
                </a:solidFill>
              </a:rPr>
              <a:t>    ห้องผ่าตัด</a:t>
            </a:r>
            <a:br>
              <a:rPr lang="th-TH" sz="900" b="1" spc="-30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6. กลุ่มงานการพยาบาลวิสัญญี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7. กลุ่มงานการพยาบาลผู้ป่วย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อายุรก</a:t>
            </a:r>
            <a:r>
              <a:rPr lang="th-TH" sz="900" b="1" dirty="0" err="1">
                <a:solidFill>
                  <a:schemeClr val="tx1"/>
                </a:solidFill>
              </a:rPr>
              <a:t>รรม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8. กลุ่มงานการพยาบาลผู้ป่วย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ศัลยกรรม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9. กลุ่มงานการพยาบาลผู้ป่วย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สูติ-นรีเวช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10. กลุ่มงานการพยาบาลผู้ป่วยจิตเวช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11. กลุ่มงานการพยาบาลผู้ป่วย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 กุมารเวชกรรม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12. กลุ่มงานการพยาบาลผู้ป่วย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 </a:t>
            </a:r>
            <a:r>
              <a:rPr lang="th-TH" sz="900" b="1" dirty="0" err="1">
                <a:solidFill>
                  <a:schemeClr val="tx1"/>
                </a:solidFill>
              </a:rPr>
              <a:t>ออโธปิดิกส์</a:t>
            </a:r>
            <a:endParaRPr lang="th-TH" sz="900" b="1" dirty="0">
              <a:solidFill>
                <a:schemeClr val="tx1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13. กลุ่มงานการพยาบาลผู้ป่วย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 โสต ศอ นาสิก จักษุ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14. กลุ่มงานการพยาบาลด้านการ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 </a:t>
            </a:r>
            <a:r>
              <a:rPr lang="th-TH" sz="900" b="1" spc="-50" dirty="0">
                <a:solidFill>
                  <a:schemeClr val="tx1"/>
                </a:solidFill>
              </a:rPr>
              <a:t>ควบคุมและป้องกันการติดเชื้อ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15. กลุ่มงานการพยาบาลตรวจ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 รักษาพิเศษ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16. กลุ่มงานวิจัยและพัฒนาการ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   พยาบาล</a:t>
            </a:r>
          </a:p>
        </p:txBody>
      </p:sp>
      <p:sp>
        <p:nvSpPr>
          <p:cNvPr id="21" name="ชื่อเรื่องรอง 2"/>
          <p:cNvSpPr txBox="1">
            <a:spLocks/>
          </p:cNvSpPr>
          <p:nvPr/>
        </p:nvSpPr>
        <p:spPr>
          <a:xfrm>
            <a:off x="162198" y="2708921"/>
            <a:ext cx="1190402" cy="1183947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1. กลุ่มงานบริหารทั่วไป</a:t>
            </a:r>
          </a:p>
          <a:p>
            <a:pPr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2. กลุ่มงานทรัพยากรบุคคล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3. กลุ่มงานการเงิน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4. กลุ่มงานบัญชี</a:t>
            </a:r>
          </a:p>
          <a:p>
            <a:pPr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5. กลุ่มงานพัสดุ</a:t>
            </a:r>
          </a:p>
          <a:p>
            <a:pPr>
              <a:spcBef>
                <a:spcPct val="20000"/>
              </a:spcBef>
              <a:defRPr/>
            </a:pPr>
            <a:r>
              <a:rPr lang="th-TH" sz="900" b="1" dirty="0">
                <a:solidFill>
                  <a:schemeClr val="tx1"/>
                </a:solidFill>
              </a:rPr>
              <a:t>6. กลุ่มงานโครงสร้างพื้นฐาน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  และวิศวกรรมทางการแพทย์</a:t>
            </a:r>
          </a:p>
        </p:txBody>
      </p:sp>
      <p:sp>
        <p:nvSpPr>
          <p:cNvPr id="19" name="ชื่อเรื่องรอง 2"/>
          <p:cNvSpPr txBox="1">
            <a:spLocks/>
          </p:cNvSpPr>
          <p:nvPr/>
        </p:nvSpPr>
        <p:spPr>
          <a:xfrm>
            <a:off x="1450519" y="2708920"/>
            <a:ext cx="1340106" cy="1454395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1. กลุ่มงานเวชศาสตร์ฉุกเฉิน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2. กลุ่มงานอายุรกรรม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3. กลุ่มงานศัลยกรรม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4. กลุ่มงานศัลยกรรม</a:t>
            </a:r>
            <a:r>
              <a:rPr lang="th-TH" sz="900" b="1" dirty="0" err="1">
                <a:solidFill>
                  <a:schemeClr val="tx1"/>
                </a:solidFill>
              </a:rPr>
              <a:t>ออร์โธปิ</a:t>
            </a:r>
            <a:r>
              <a:rPr lang="th-TH" sz="900" b="1" dirty="0">
                <a:solidFill>
                  <a:schemeClr val="tx1"/>
                </a:solidFill>
              </a:rPr>
              <a:t>ดิก</a:t>
            </a:r>
            <a:r>
              <a:rPr lang="th-TH" sz="900" b="1" dirty="0" err="1">
                <a:solidFill>
                  <a:schemeClr val="tx1"/>
                </a:solidFill>
              </a:rPr>
              <a:t>ส์</a:t>
            </a:r>
            <a:endParaRPr lang="th-TH" sz="9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5. กลุ่มงานกุมารเวชกรรม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6. กลุ่มงานจักษุวิทยา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7. กลุ่มงานโสต ศอ นาสิก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8. กลุ่มงานสูติ-นรีเวชกรรม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9. กลุ่มงานวิสัญญีวิทยา</a:t>
            </a:r>
          </a:p>
          <a:p>
            <a:pPr>
              <a:defRPr/>
            </a:pPr>
            <a:r>
              <a:rPr lang="th-TH" sz="900" b="1" dirty="0">
                <a:solidFill>
                  <a:schemeClr val="tx1"/>
                </a:solidFill>
              </a:rPr>
              <a:t>10. กลุ่มงานรังสีวิทยา</a:t>
            </a:r>
          </a:p>
        </p:txBody>
      </p:sp>
      <p:sp>
        <p:nvSpPr>
          <p:cNvPr id="22" name="ชื่อเรื่องรอง 2"/>
          <p:cNvSpPr txBox="1">
            <a:spLocks/>
          </p:cNvSpPr>
          <p:nvPr/>
        </p:nvSpPr>
        <p:spPr>
          <a:xfrm>
            <a:off x="5899364" y="2708920"/>
            <a:ext cx="1429900" cy="367240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1. กลุ่มงานเวชกรรมสังคม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1.1 งานเวชปฏิบัติครอบครัวและชุมชน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     และศูนย์สุขภาพชุมชนเขตเมือง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1.2 งานป้องกันควบคุมโรคและระบาด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     วิทยา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1.3 งานพัฒนาระบบบริการปฐมภูมิ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     และสนับสนุนเครือข่าย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1.4 งานส่งเสริมสุขภาพและฟื้นฟู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1.5 งานคุ้มครองผู้บริโภค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2. กลุ่มงานการพยาบาลชุมชน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2.1 งานการพยาบาลที่บ้านและชุมชน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2.2 </a:t>
            </a:r>
            <a:r>
              <a:rPr lang="th-TH" sz="800" b="1" spc="-30" dirty="0">
                <a:solidFill>
                  <a:schemeClr val="tx1"/>
                </a:solidFill>
              </a:rPr>
              <a:t>งานพยาบาลผู้จัดการสุขภาพชุมชน</a:t>
            </a:r>
            <a:br>
              <a:rPr lang="th-TH" sz="800" b="1" spc="-30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2.3 </a:t>
            </a:r>
            <a:r>
              <a:rPr lang="th-TH" sz="800" b="1" spc="-50" dirty="0">
                <a:solidFill>
                  <a:schemeClr val="tx1"/>
                </a:solidFill>
              </a:rPr>
              <a:t>งานพัฒนาคุณภาพการพยาบาลชุมชน</a:t>
            </a:r>
            <a:br>
              <a:rPr lang="th-TH" sz="800" b="1" spc="-50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2.4 งานการพยาบาลชุมชนในการ</a:t>
            </a:r>
          </a:p>
          <a:p>
            <a:pPr>
              <a:defRPr/>
            </a:pPr>
            <a:r>
              <a:rPr lang="th-TH" sz="800" b="1" dirty="0">
                <a:solidFill>
                  <a:schemeClr val="tx1"/>
                </a:solidFill>
              </a:rPr>
              <a:t>         บำบัดรักษา</a:t>
            </a:r>
            <a:r>
              <a:rPr lang="th-TH" sz="800" b="1" dirty="0" err="1">
                <a:solidFill>
                  <a:schemeClr val="tx1"/>
                </a:solidFill>
              </a:rPr>
              <a:t>ยาเสพติด</a:t>
            </a:r>
            <a:endParaRPr lang="th-TH" sz="800" b="1" dirty="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th-TH" sz="1000" b="1" dirty="0">
                <a:solidFill>
                  <a:schemeClr val="tx1"/>
                </a:solidFill>
              </a:rPr>
              <a:t>3. กลุ่มงานอา</a:t>
            </a:r>
            <a:r>
              <a:rPr lang="th-TH" sz="1000" b="1" dirty="0" err="1">
                <a:solidFill>
                  <a:schemeClr val="tx1"/>
                </a:solidFill>
              </a:rPr>
              <a:t>ชีว</a:t>
            </a:r>
            <a:r>
              <a:rPr lang="th-TH" sz="1000" b="1" dirty="0">
                <a:solidFill>
                  <a:schemeClr val="tx1"/>
                </a:solidFill>
              </a:rPr>
              <a:t>เวชกรรม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3.1 งานคลินิกอา</a:t>
            </a:r>
            <a:r>
              <a:rPr lang="th-TH" sz="800" b="1" dirty="0" err="1">
                <a:solidFill>
                  <a:schemeClr val="tx1"/>
                </a:solidFill>
              </a:rPr>
              <a:t>ชีว</a:t>
            </a:r>
            <a:r>
              <a:rPr lang="th-TH" sz="800" b="1" dirty="0">
                <a:solidFill>
                  <a:schemeClr val="tx1"/>
                </a:solidFill>
              </a:rPr>
              <a:t>เวชกรรม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3.2 งานส่งเสริมสุขภาพและฟื้นฟูสภาพ</a:t>
            </a:r>
          </a:p>
          <a:p>
            <a:pPr lvl="0">
              <a:defRPr/>
            </a:pPr>
            <a:r>
              <a:rPr lang="th-TH" sz="800" b="1" dirty="0">
                <a:solidFill>
                  <a:schemeClr val="tx1"/>
                </a:solidFill>
              </a:rPr>
              <a:t>         วันทำงาน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3.3 งานอา</a:t>
            </a:r>
            <a:r>
              <a:rPr lang="th-TH" sz="800" b="1" dirty="0" err="1">
                <a:solidFill>
                  <a:schemeClr val="tx1"/>
                </a:solidFill>
              </a:rPr>
              <a:t>ชีว</a:t>
            </a:r>
            <a:r>
              <a:rPr lang="th-TH" sz="800" b="1" dirty="0">
                <a:solidFill>
                  <a:schemeClr val="tx1"/>
                </a:solidFill>
              </a:rPr>
              <a:t>ป้องกันและควบคุมโรค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3.4 งานพิษวิทยาและเวชศาสตร์</a:t>
            </a:r>
          </a:p>
          <a:p>
            <a:pPr>
              <a:defRPr/>
            </a:pPr>
            <a:r>
              <a:rPr lang="th-TH" sz="800" b="1" dirty="0">
                <a:solidFill>
                  <a:schemeClr val="tx1"/>
                </a:solidFill>
              </a:rPr>
              <a:t>         สิ่งแวดล้อม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3.5 งานอนามัยสิ่งแวดล้อม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3.6 งานตรวจสุขภาพ</a:t>
            </a:r>
          </a:p>
          <a:p>
            <a:pPr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4. กลุ่มงานสุขศึกษา</a:t>
            </a:r>
          </a:p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5. กลุ่มงานการแพทย์แผนไทย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    และการแพทย์ทางเลือก</a:t>
            </a:r>
          </a:p>
        </p:txBody>
      </p:sp>
      <p:sp>
        <p:nvSpPr>
          <p:cNvPr id="93" name="ชื่อเรื่องรอง 2"/>
          <p:cNvSpPr txBox="1">
            <a:spLocks/>
          </p:cNvSpPr>
          <p:nvPr/>
        </p:nvSpPr>
        <p:spPr>
          <a:xfrm>
            <a:off x="6235423" y="2060848"/>
            <a:ext cx="1093841" cy="470354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ผู้ช่วยผู้อำนวยการ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900" b="1" spc="-50" dirty="0">
                <a:solidFill>
                  <a:schemeClr val="tx1"/>
                </a:solidFill>
              </a:rPr>
              <a:t>ด้านพัฒนาทรัพยากรบุคคล</a:t>
            </a:r>
            <a:br>
              <a:rPr lang="th-TH" sz="900" b="1" spc="-50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(นางสาวสิริขวัญ ทรงมณี)</a:t>
            </a:r>
          </a:p>
        </p:txBody>
      </p:sp>
      <p:cxnSp>
        <p:nvCxnSpPr>
          <p:cNvPr id="72" name="ลูกศรเชื่อมต่อแบบตรง 71"/>
          <p:cNvCxnSpPr>
            <a:cxnSpLocks/>
          </p:cNvCxnSpPr>
          <p:nvPr/>
        </p:nvCxnSpPr>
        <p:spPr>
          <a:xfrm>
            <a:off x="873744" y="1006916"/>
            <a:ext cx="8255720" cy="9013"/>
          </a:xfrm>
          <a:prstGeom prst="straightConnector1">
            <a:avLst/>
          </a:prstGeom>
          <a:ln w="12700">
            <a:prstDash val="solid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ชื่อเรื่องรอง 2"/>
          <p:cNvSpPr txBox="1">
            <a:spLocks/>
          </p:cNvSpPr>
          <p:nvPr/>
        </p:nvSpPr>
        <p:spPr>
          <a:xfrm>
            <a:off x="1448180" y="4508872"/>
            <a:ext cx="1342284" cy="3768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12. กลุ่มงานเทคนิคการแพทย์</a:t>
            </a:r>
            <a:br>
              <a:rPr lang="th-TH" sz="1000" b="1" dirty="0">
                <a:solidFill>
                  <a:schemeClr val="tx1"/>
                </a:solidFill>
              </a:rPr>
            </a:br>
            <a:r>
              <a:rPr lang="th-TH" sz="1000" b="1" dirty="0">
                <a:solidFill>
                  <a:schemeClr val="tx1"/>
                </a:solidFill>
              </a:rPr>
              <a:t>     และพยาธิวิทยาคลินิก</a:t>
            </a:r>
          </a:p>
        </p:txBody>
      </p:sp>
      <p:sp>
        <p:nvSpPr>
          <p:cNvPr id="87" name="ชื่อเรื่องรอง 2"/>
          <p:cNvSpPr txBox="1">
            <a:spLocks/>
          </p:cNvSpPr>
          <p:nvPr/>
        </p:nvSpPr>
        <p:spPr>
          <a:xfrm>
            <a:off x="1450519" y="4221088"/>
            <a:ext cx="1339945" cy="214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11. กลุ่มงานเภสัชกรรม</a:t>
            </a:r>
          </a:p>
        </p:txBody>
      </p:sp>
      <p:sp>
        <p:nvSpPr>
          <p:cNvPr id="88" name="ชื่อเรื่องรอง 2"/>
          <p:cNvSpPr txBox="1">
            <a:spLocks/>
          </p:cNvSpPr>
          <p:nvPr/>
        </p:nvSpPr>
        <p:spPr>
          <a:xfrm>
            <a:off x="1444422" y="5839234"/>
            <a:ext cx="1348338" cy="2372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900" b="1" spc="-20" dirty="0">
                <a:solidFill>
                  <a:schemeClr val="tx1"/>
                </a:solidFill>
              </a:rPr>
              <a:t>16. กลุ่มงานจิตเวชและยาเสพติด</a:t>
            </a:r>
          </a:p>
        </p:txBody>
      </p:sp>
      <p:sp>
        <p:nvSpPr>
          <p:cNvPr id="97" name="ชื่อเรื่องรอง 2"/>
          <p:cNvSpPr txBox="1">
            <a:spLocks/>
          </p:cNvSpPr>
          <p:nvPr/>
        </p:nvSpPr>
        <p:spPr>
          <a:xfrm>
            <a:off x="4520954" y="3095990"/>
            <a:ext cx="1213249" cy="222804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2. กลุ่มงานประกันสุขภาพ</a:t>
            </a:r>
          </a:p>
        </p:txBody>
      </p:sp>
      <p:sp>
        <p:nvSpPr>
          <p:cNvPr id="98" name="ชื่อเรื่องรอง 2"/>
          <p:cNvSpPr txBox="1">
            <a:spLocks/>
          </p:cNvSpPr>
          <p:nvPr/>
        </p:nvSpPr>
        <p:spPr>
          <a:xfrm>
            <a:off x="4520953" y="2708920"/>
            <a:ext cx="1213248" cy="24305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800" b="1" spc="-20" dirty="0">
                <a:solidFill>
                  <a:schemeClr val="tx1"/>
                </a:solidFill>
              </a:rPr>
              <a:t>1. กลุ่มงานพัฒนาทรัพยากรบุคคล</a:t>
            </a:r>
          </a:p>
        </p:txBody>
      </p:sp>
      <p:sp>
        <p:nvSpPr>
          <p:cNvPr id="99" name="ชื่อเรื่องรอง 2"/>
          <p:cNvSpPr txBox="1">
            <a:spLocks/>
          </p:cNvSpPr>
          <p:nvPr/>
        </p:nvSpPr>
        <p:spPr>
          <a:xfrm>
            <a:off x="4520953" y="3456030"/>
            <a:ext cx="1213247" cy="39834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3. กลุ่มงานยุทธศาสตร์และ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    แผนงานโครงการ</a:t>
            </a:r>
          </a:p>
        </p:txBody>
      </p:sp>
      <p:sp>
        <p:nvSpPr>
          <p:cNvPr id="182" name="ชื่อเรื่องรอง 2"/>
          <p:cNvSpPr txBox="1">
            <a:spLocks/>
          </p:cNvSpPr>
          <p:nvPr/>
        </p:nvSpPr>
        <p:spPr>
          <a:xfrm>
            <a:off x="6465168" y="6541463"/>
            <a:ext cx="3312368" cy="25515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1200" b="1" dirty="0">
                <a:solidFill>
                  <a:schemeClr val="tx1"/>
                </a:solidFill>
              </a:rPr>
              <a:t>ตามคำสั่งโรงพยาบาลบางพลี ที่ 3894/2568  ลงวันที่ 1 ตุลาคม 2568</a:t>
            </a:r>
          </a:p>
        </p:txBody>
      </p:sp>
      <p:sp>
        <p:nvSpPr>
          <p:cNvPr id="73" name="ชื่อเรื่องรอง 2"/>
          <p:cNvSpPr txBox="1">
            <a:spLocks/>
          </p:cNvSpPr>
          <p:nvPr/>
        </p:nvSpPr>
        <p:spPr>
          <a:xfrm>
            <a:off x="1444421" y="4961936"/>
            <a:ext cx="1339945" cy="214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13. กลุ่มงานเวชกรรมฟื้นฟู</a:t>
            </a:r>
          </a:p>
        </p:txBody>
      </p:sp>
      <p:sp>
        <p:nvSpPr>
          <p:cNvPr id="74" name="ชื่อเรื่องรอง 2"/>
          <p:cNvSpPr txBox="1">
            <a:spLocks/>
          </p:cNvSpPr>
          <p:nvPr/>
        </p:nvSpPr>
        <p:spPr>
          <a:xfrm>
            <a:off x="1444421" y="5247227"/>
            <a:ext cx="1339945" cy="214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14. กลุ่มงาน</a:t>
            </a:r>
            <a:r>
              <a:rPr lang="th-TH" sz="1000" b="1" dirty="0" err="1">
                <a:solidFill>
                  <a:schemeClr val="tx1"/>
                </a:solidFill>
              </a:rPr>
              <a:t>โภชน</a:t>
            </a:r>
            <a:r>
              <a:rPr lang="th-TH" sz="1000" b="1" dirty="0">
                <a:solidFill>
                  <a:schemeClr val="tx1"/>
                </a:solidFill>
              </a:rPr>
              <a:t>ศาสตร์</a:t>
            </a:r>
          </a:p>
        </p:txBody>
      </p:sp>
      <p:sp>
        <p:nvSpPr>
          <p:cNvPr id="51" name="ชื่อเรื่องรอง 2">
            <a:extLst>
              <a:ext uri="{FF2B5EF4-FFF2-40B4-BE49-F238E27FC236}">
                <a16:creationId xmlns:a16="http://schemas.microsoft.com/office/drawing/2014/main" id="{FA3DBE4F-768D-40B5-9F7B-96E514155F04}"/>
              </a:ext>
            </a:extLst>
          </p:cNvPr>
          <p:cNvSpPr txBox="1">
            <a:spLocks/>
          </p:cNvSpPr>
          <p:nvPr/>
        </p:nvSpPr>
        <p:spPr>
          <a:xfrm>
            <a:off x="1450475" y="5528692"/>
            <a:ext cx="1342284" cy="2342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th-TH" sz="1000" b="1" dirty="0">
                <a:solidFill>
                  <a:schemeClr val="tx1"/>
                </a:solidFill>
              </a:rPr>
              <a:t>15. </a:t>
            </a:r>
            <a:r>
              <a:rPr lang="th-TH" sz="1000" b="1" spc="-30" dirty="0">
                <a:solidFill>
                  <a:schemeClr val="tx1"/>
                </a:solidFill>
              </a:rPr>
              <a:t>กลุ่มงานสังคมสงเคราะห์</a:t>
            </a:r>
          </a:p>
        </p:txBody>
      </p:sp>
      <p:sp>
        <p:nvSpPr>
          <p:cNvPr id="54" name="ชื่อเรื่องรอง 2">
            <a:extLst>
              <a:ext uri="{FF2B5EF4-FFF2-40B4-BE49-F238E27FC236}">
                <a16:creationId xmlns:a16="http://schemas.microsoft.com/office/drawing/2014/main" id="{8BDCEA72-409B-477D-A35B-14B11537CA6C}"/>
              </a:ext>
            </a:extLst>
          </p:cNvPr>
          <p:cNvSpPr txBox="1">
            <a:spLocks/>
          </p:cNvSpPr>
          <p:nvPr/>
        </p:nvSpPr>
        <p:spPr>
          <a:xfrm>
            <a:off x="7077145" y="1132218"/>
            <a:ext cx="1260231" cy="7607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100" b="1" dirty="0">
                <a:solidFill>
                  <a:schemeClr val="tx1"/>
                </a:solidFill>
              </a:rPr>
              <a:t>หัวหน้า</a:t>
            </a:r>
            <a:br>
              <a:rPr lang="th-TH" sz="1100" b="1" dirty="0">
                <a:solidFill>
                  <a:schemeClr val="tx1"/>
                </a:solidFill>
              </a:rPr>
            </a:br>
            <a:r>
              <a:rPr lang="th-TH" sz="1100" b="1" dirty="0">
                <a:solidFill>
                  <a:schemeClr val="tx1"/>
                </a:solidFill>
              </a:rPr>
              <a:t>ภารกิจสุขภาพดิจิทัล</a:t>
            </a:r>
            <a:br>
              <a:rPr lang="th-TH" sz="105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(นายพงศ์ธร หาญบุญคุณูปการ)</a:t>
            </a:r>
            <a:endParaRPr lang="th-TH" sz="1100" b="1" dirty="0">
              <a:solidFill>
                <a:schemeClr val="tx1"/>
              </a:solidFill>
            </a:endParaRPr>
          </a:p>
        </p:txBody>
      </p:sp>
      <p:sp>
        <p:nvSpPr>
          <p:cNvPr id="59" name="ชื่อเรื่องรอง 2">
            <a:extLst>
              <a:ext uri="{FF2B5EF4-FFF2-40B4-BE49-F238E27FC236}">
                <a16:creationId xmlns:a16="http://schemas.microsoft.com/office/drawing/2014/main" id="{168895BD-152E-4FA3-A426-D9A20D7A4EF8}"/>
              </a:ext>
            </a:extLst>
          </p:cNvPr>
          <p:cNvSpPr txBox="1">
            <a:spLocks/>
          </p:cNvSpPr>
          <p:nvPr/>
        </p:nvSpPr>
        <p:spPr>
          <a:xfrm>
            <a:off x="7475563" y="3789040"/>
            <a:ext cx="1090131" cy="199173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700" b="1" dirty="0">
                <a:solidFill>
                  <a:schemeClr val="tx1"/>
                </a:solidFill>
              </a:rPr>
              <a:t>1. กลุ่มงานเทคโนโลยีสารสนเทศ</a:t>
            </a:r>
          </a:p>
        </p:txBody>
      </p:sp>
      <p:sp>
        <p:nvSpPr>
          <p:cNvPr id="62" name="ชื่อเรื่องรอง 2">
            <a:extLst>
              <a:ext uri="{FF2B5EF4-FFF2-40B4-BE49-F238E27FC236}">
                <a16:creationId xmlns:a16="http://schemas.microsoft.com/office/drawing/2014/main" id="{23F313E3-947F-4FFC-93C0-728F907D6C22}"/>
              </a:ext>
            </a:extLst>
          </p:cNvPr>
          <p:cNvSpPr txBox="1">
            <a:spLocks/>
          </p:cNvSpPr>
          <p:nvPr/>
        </p:nvSpPr>
        <p:spPr>
          <a:xfrm>
            <a:off x="7475564" y="2060849"/>
            <a:ext cx="1092418" cy="487090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ผู้ช่วยหัวหน้าภารกิจ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700" b="1" dirty="0">
                <a:solidFill>
                  <a:schemeClr val="tx1"/>
                </a:solidFill>
              </a:rPr>
              <a:t>สุขภาพดิจิทัลด้านเวชระเบียนฯ</a:t>
            </a:r>
          </a:p>
          <a:p>
            <a:pPr algn="ctr"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(นายเอกฉกาจ ตันสกุล</a:t>
            </a:r>
            <a:r>
              <a:rPr lang="th-TH" sz="800" b="1" spc="-50" dirty="0">
                <a:solidFill>
                  <a:schemeClr val="tx1"/>
                </a:solidFill>
              </a:rPr>
              <a:t>)</a:t>
            </a:r>
            <a:endParaRPr lang="th-TH" sz="800" b="1" dirty="0">
              <a:solidFill>
                <a:schemeClr val="tx1"/>
              </a:solidFill>
            </a:endParaRPr>
          </a:p>
        </p:txBody>
      </p:sp>
      <p:sp>
        <p:nvSpPr>
          <p:cNvPr id="75" name="ชื่อเรื่องรอง 2">
            <a:extLst>
              <a:ext uri="{FF2B5EF4-FFF2-40B4-BE49-F238E27FC236}">
                <a16:creationId xmlns:a16="http://schemas.microsoft.com/office/drawing/2014/main" id="{14F098DD-9FDB-4F69-A0E5-C3F93295D95D}"/>
              </a:ext>
            </a:extLst>
          </p:cNvPr>
          <p:cNvSpPr txBox="1">
            <a:spLocks/>
          </p:cNvSpPr>
          <p:nvPr/>
        </p:nvSpPr>
        <p:spPr>
          <a:xfrm>
            <a:off x="7475563" y="2632791"/>
            <a:ext cx="1092417" cy="490681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ผู้ช่วยหัวหน้าภารกิจ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600" b="1" dirty="0">
                <a:solidFill>
                  <a:schemeClr val="tx1"/>
                </a:solidFill>
              </a:rPr>
              <a:t>สุขภาพดิจิทัลด้านเทคโนโลยีสารสนเทศ</a:t>
            </a:r>
          </a:p>
          <a:p>
            <a:pPr algn="ctr">
              <a:spcBef>
                <a:spcPct val="20000"/>
              </a:spcBef>
              <a:defRPr/>
            </a:pPr>
            <a:r>
              <a:rPr lang="th-TH" sz="700" b="1" dirty="0">
                <a:solidFill>
                  <a:schemeClr val="tx1"/>
                </a:solidFill>
              </a:rPr>
              <a:t>(นาย</a:t>
            </a:r>
            <a:r>
              <a:rPr lang="th-TH" sz="700" b="1" dirty="0" err="1">
                <a:solidFill>
                  <a:schemeClr val="tx1"/>
                </a:solidFill>
              </a:rPr>
              <a:t>สุพั</a:t>
            </a:r>
            <a:r>
              <a:rPr lang="th-TH" sz="700" b="1" dirty="0">
                <a:solidFill>
                  <a:schemeClr val="tx1"/>
                </a:solidFill>
              </a:rPr>
              <a:t>ตน์กิจ </a:t>
            </a:r>
            <a:r>
              <a:rPr lang="th-TH" sz="700" b="1" dirty="0" err="1">
                <a:solidFill>
                  <a:schemeClr val="tx1"/>
                </a:solidFill>
              </a:rPr>
              <a:t>รั</a:t>
            </a:r>
            <a:r>
              <a:rPr lang="th-TH" sz="700" b="1" dirty="0">
                <a:solidFill>
                  <a:schemeClr val="tx1"/>
                </a:solidFill>
              </a:rPr>
              <a:t>ตนกังวานวงศ์)</a:t>
            </a:r>
            <a:endParaRPr lang="th-TH" sz="700" b="1" spc="-50" dirty="0">
              <a:solidFill>
                <a:schemeClr val="tx1"/>
              </a:solidFill>
            </a:endParaRPr>
          </a:p>
        </p:txBody>
      </p:sp>
      <p:sp>
        <p:nvSpPr>
          <p:cNvPr id="76" name="ชื่อเรื่องรอง 2">
            <a:extLst>
              <a:ext uri="{FF2B5EF4-FFF2-40B4-BE49-F238E27FC236}">
                <a16:creationId xmlns:a16="http://schemas.microsoft.com/office/drawing/2014/main" id="{B91FE1AA-CD3F-40D1-9C9D-1AED45158236}"/>
              </a:ext>
            </a:extLst>
          </p:cNvPr>
          <p:cNvSpPr txBox="1">
            <a:spLocks/>
          </p:cNvSpPr>
          <p:nvPr/>
        </p:nvSpPr>
        <p:spPr>
          <a:xfrm>
            <a:off x="7473280" y="3226351"/>
            <a:ext cx="1092416" cy="490681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ผู้ช่วยหัวหน้าภารกิจ</a:t>
            </a:r>
            <a:br>
              <a:rPr lang="th-TH" sz="900" b="1" dirty="0">
                <a:solidFill>
                  <a:schemeClr val="tx1"/>
                </a:solidFill>
              </a:rPr>
            </a:br>
            <a:r>
              <a:rPr lang="th-TH" sz="700" b="1" dirty="0">
                <a:solidFill>
                  <a:schemeClr val="tx1"/>
                </a:solidFill>
              </a:rPr>
              <a:t>สุขภาพดิจิทัลด้านสุขภาพดิจิทัล</a:t>
            </a:r>
            <a:br>
              <a:rPr lang="th-TH" sz="700" b="1" dirty="0">
                <a:solidFill>
                  <a:schemeClr val="tx1"/>
                </a:solidFill>
              </a:rPr>
            </a:br>
            <a:r>
              <a:rPr lang="th-TH" sz="700" b="1" dirty="0">
                <a:solidFill>
                  <a:schemeClr val="tx1"/>
                </a:solidFill>
              </a:rPr>
              <a:t>(นาย</a:t>
            </a:r>
            <a:r>
              <a:rPr lang="th-TH" sz="700" b="1" dirty="0" err="1">
                <a:solidFill>
                  <a:schemeClr val="tx1"/>
                </a:solidFill>
              </a:rPr>
              <a:t>ธนิ</a:t>
            </a:r>
            <a:r>
              <a:rPr lang="th-TH" sz="700" b="1" dirty="0">
                <a:solidFill>
                  <a:schemeClr val="tx1"/>
                </a:solidFill>
              </a:rPr>
              <a:t>สร์ วิชยศึก</a:t>
            </a:r>
            <a:r>
              <a:rPr lang="th-TH" sz="700" b="1" dirty="0" err="1">
                <a:solidFill>
                  <a:schemeClr val="tx1"/>
                </a:solidFill>
              </a:rPr>
              <a:t>ษ์</a:t>
            </a:r>
            <a:r>
              <a:rPr lang="th-TH" sz="700" b="1" spc="-5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9" name="ชื่อเรื่องรอง 2">
            <a:extLst>
              <a:ext uri="{FF2B5EF4-FFF2-40B4-BE49-F238E27FC236}">
                <a16:creationId xmlns:a16="http://schemas.microsoft.com/office/drawing/2014/main" id="{68DC9FAA-4ACE-4C4F-B14B-58FB263D686D}"/>
              </a:ext>
            </a:extLst>
          </p:cNvPr>
          <p:cNvSpPr txBox="1">
            <a:spLocks/>
          </p:cNvSpPr>
          <p:nvPr/>
        </p:nvSpPr>
        <p:spPr>
          <a:xfrm>
            <a:off x="7475563" y="4056982"/>
            <a:ext cx="1090131" cy="199173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700" b="1" dirty="0">
                <a:solidFill>
                  <a:schemeClr val="tx1"/>
                </a:solidFill>
              </a:rPr>
              <a:t>2. กลุ่มงานสุขภาพดิจิทัล</a:t>
            </a:r>
          </a:p>
        </p:txBody>
      </p:sp>
      <p:sp>
        <p:nvSpPr>
          <p:cNvPr id="80" name="ชื่อเรื่องรอง 2">
            <a:extLst>
              <a:ext uri="{FF2B5EF4-FFF2-40B4-BE49-F238E27FC236}">
                <a16:creationId xmlns:a16="http://schemas.microsoft.com/office/drawing/2014/main" id="{DF34F519-9026-486F-B9FA-509DD3B547D4}"/>
              </a:ext>
            </a:extLst>
          </p:cNvPr>
          <p:cNvSpPr txBox="1">
            <a:spLocks/>
          </p:cNvSpPr>
          <p:nvPr/>
        </p:nvSpPr>
        <p:spPr>
          <a:xfrm>
            <a:off x="7475563" y="4326555"/>
            <a:ext cx="1090131" cy="284585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th-TH" sz="700" b="1" dirty="0">
                <a:solidFill>
                  <a:schemeClr val="tx1"/>
                </a:solidFill>
              </a:rPr>
              <a:t>3. กลุ่มงานเวชระเบียนและข้อมูล</a:t>
            </a:r>
            <a:br>
              <a:rPr lang="th-TH" sz="700" b="1" dirty="0">
                <a:solidFill>
                  <a:schemeClr val="tx1"/>
                </a:solidFill>
              </a:rPr>
            </a:br>
            <a:r>
              <a:rPr lang="th-TH" sz="700" b="1" dirty="0">
                <a:solidFill>
                  <a:schemeClr val="tx1"/>
                </a:solidFill>
              </a:rPr>
              <a:t>   ทางการแพทย์</a:t>
            </a:r>
          </a:p>
        </p:txBody>
      </p:sp>
      <p:sp>
        <p:nvSpPr>
          <p:cNvPr id="61" name="ชื่อเรื่องรอง 2">
            <a:extLst>
              <a:ext uri="{FF2B5EF4-FFF2-40B4-BE49-F238E27FC236}">
                <a16:creationId xmlns:a16="http://schemas.microsoft.com/office/drawing/2014/main" id="{2C7C6044-1F29-401A-BF46-7E020C479D29}"/>
              </a:ext>
            </a:extLst>
          </p:cNvPr>
          <p:cNvSpPr txBox="1">
            <a:spLocks/>
          </p:cNvSpPr>
          <p:nvPr/>
        </p:nvSpPr>
        <p:spPr>
          <a:xfrm>
            <a:off x="8553400" y="1135969"/>
            <a:ext cx="1106858" cy="7607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h-TH" sz="1100" b="1" dirty="0">
                <a:solidFill>
                  <a:schemeClr val="tx1"/>
                </a:solidFill>
              </a:rPr>
              <a:t>หัวหน้า</a:t>
            </a:r>
          </a:p>
          <a:p>
            <a:pPr algn="ctr">
              <a:spcBef>
                <a:spcPct val="20000"/>
              </a:spcBef>
              <a:defRPr/>
            </a:pPr>
            <a:r>
              <a:rPr lang="th-TH" sz="1100" b="1" dirty="0">
                <a:solidFill>
                  <a:schemeClr val="tx1"/>
                </a:solidFill>
              </a:rPr>
              <a:t>ภารกิจด้านทันตกรรม</a:t>
            </a:r>
            <a:br>
              <a:rPr lang="th-TH" sz="1050" b="1" dirty="0">
                <a:solidFill>
                  <a:schemeClr val="tx1"/>
                </a:solidFill>
              </a:rPr>
            </a:br>
            <a:r>
              <a:rPr lang="th-TH" sz="900" b="1" dirty="0">
                <a:solidFill>
                  <a:schemeClr val="tx1"/>
                </a:solidFill>
              </a:rPr>
              <a:t>(นายชวลิต สุจริต</a:t>
            </a:r>
            <a:r>
              <a:rPr lang="th-TH" sz="900" b="1" dirty="0" err="1">
                <a:solidFill>
                  <a:schemeClr val="tx1"/>
                </a:solidFill>
              </a:rPr>
              <a:t>วิริย</a:t>
            </a:r>
            <a:r>
              <a:rPr lang="th-TH" sz="900" b="1" dirty="0">
                <a:solidFill>
                  <a:schemeClr val="tx1"/>
                </a:solidFill>
              </a:rPr>
              <a:t>กุล)</a:t>
            </a:r>
            <a:endParaRPr lang="th-TH" sz="1100" b="1" dirty="0">
              <a:solidFill>
                <a:schemeClr val="tx1"/>
              </a:solidFill>
            </a:endParaRPr>
          </a:p>
        </p:txBody>
      </p:sp>
      <p:sp>
        <p:nvSpPr>
          <p:cNvPr id="86" name="ชื่อเรื่องรอง 2">
            <a:extLst>
              <a:ext uri="{FF2B5EF4-FFF2-40B4-BE49-F238E27FC236}">
                <a16:creationId xmlns:a16="http://schemas.microsoft.com/office/drawing/2014/main" id="{4BFF2126-6324-47CB-BB55-D8D95F69411D}"/>
              </a:ext>
            </a:extLst>
          </p:cNvPr>
          <p:cNvSpPr txBox="1">
            <a:spLocks/>
          </p:cNvSpPr>
          <p:nvPr/>
        </p:nvSpPr>
        <p:spPr>
          <a:xfrm>
            <a:off x="8666663" y="2055943"/>
            <a:ext cx="1092418" cy="983992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1. กลุ่มงานบริการทันตกรรมปฐมภูมิและทุติยภูมิ</a:t>
            </a:r>
          </a:p>
          <a:p>
            <a:pPr>
              <a:spcBef>
                <a:spcPct val="20000"/>
              </a:spcBef>
              <a:defRPr/>
            </a:pPr>
            <a:r>
              <a:rPr lang="th-TH" sz="800" b="1" dirty="0">
                <a:solidFill>
                  <a:schemeClr val="tx1"/>
                </a:solidFill>
              </a:rPr>
              <a:t>2. กลุ่มงานบริการทันตกรรมตติยภูมิและศูนย์ความเป็นเลิศ</a:t>
            </a:r>
            <a:br>
              <a:rPr lang="th-TH" sz="800" b="1" dirty="0">
                <a:solidFill>
                  <a:schemeClr val="tx1"/>
                </a:solidFill>
              </a:rPr>
            </a:br>
            <a:r>
              <a:rPr lang="th-TH" sz="800" b="1" dirty="0">
                <a:solidFill>
                  <a:schemeClr val="tx1"/>
                </a:solidFill>
              </a:rPr>
              <a:t>3. กลุ่มงานพัฒนาคุณภาพบริการและวิชาการทันตกรรม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878</Words>
  <Application>Microsoft Office PowerPoint</Application>
  <PresentationFormat>กระดาษ A4 (210x297 มม.)</PresentationFormat>
  <Paragraphs>71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2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4" baseType="lpstr">
      <vt:lpstr>Arial</vt:lpstr>
      <vt:lpstr>Calibri</vt:lpstr>
      <vt:lpstr>ชุดรูปแบบของ Office</vt:lpstr>
      <vt:lpstr>โครงสร้างโรงพยาบาลบางพลี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โครงสร้างโรงพยาบาลบางพลี</dc:title>
  <dc:creator>KKD Windows Se7en V1</dc:creator>
  <cp:lastModifiedBy>BPHOS</cp:lastModifiedBy>
  <cp:revision>132</cp:revision>
  <cp:lastPrinted>2025-10-08T04:03:17Z</cp:lastPrinted>
  <dcterms:created xsi:type="dcterms:W3CDTF">2018-06-28T04:07:18Z</dcterms:created>
  <dcterms:modified xsi:type="dcterms:W3CDTF">2025-11-11T09:11:12Z</dcterms:modified>
</cp:coreProperties>
</file>